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0" r:id="rId4"/>
    <p:sldId id="257" r:id="rId5"/>
    <p:sldId id="258" r:id="rId6"/>
    <p:sldId id="259" r:id="rId7"/>
    <p:sldId id="260" r:id="rId8"/>
    <p:sldId id="266" r:id="rId9"/>
    <p:sldId id="261" r:id="rId10"/>
    <p:sldId id="262" r:id="rId11"/>
    <p:sldId id="267" r:id="rId12"/>
    <p:sldId id="268" r:id="rId13"/>
    <p:sldId id="263" r:id="rId14"/>
    <p:sldId id="264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860FAC-645C-4BC4-ADAF-C88C3E4A6880}">
          <p14:sldIdLst>
            <p14:sldId id="256"/>
            <p14:sldId id="265"/>
            <p14:sldId id="270"/>
            <p14:sldId id="257"/>
            <p14:sldId id="258"/>
            <p14:sldId id="259"/>
            <p14:sldId id="260"/>
            <p14:sldId id="266"/>
            <p14:sldId id="261"/>
            <p14:sldId id="262"/>
            <p14:sldId id="267"/>
            <p14:sldId id="268"/>
            <p14:sldId id="263"/>
            <p14:sldId id="264"/>
          </p14:sldIdLst>
        </p14:section>
        <p14:section name="Untitled Section" id="{EA709167-6911-40AD-B2D7-3903F0DF8626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048C-B7E2-4449-9AF6-74A5D5353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91675-1EEF-4FBD-8205-CF2682241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40CD4-4F7B-46B8-BFE4-77164F5B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26AC-0AA5-4B77-8C8E-74201104418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D9F5A-E018-4446-8773-9243F8A1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3FAE9-FC7C-4CCA-8F10-23EA572A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1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4BD8-6D8E-4669-9DC8-509F7B3F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F8BA4-5B9A-4A24-94F6-4284E6D4E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0DC51-53BF-468C-8337-946ED0C2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26AC-0AA5-4B77-8C8E-74201104418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2984B-09F9-4D4F-9D99-47DA8F4E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4DCAD-1982-4931-9370-FB13B127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6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089A0-35E4-46D4-9F9E-9F6547921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E141C-7D38-4643-B3A1-968A1DD7C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E31A0-D6ED-4B4D-8674-23B928A13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26AC-0AA5-4B77-8C8E-74201104418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6B7BB-8BCF-4DBA-B422-C4844863F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C5A96-1B31-4E65-9501-2C871996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4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29166-25BE-4494-BBDA-DB953C76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656D0-17A2-4590-8B9A-D54EEE284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DD094-6A42-4D82-B36A-941A18EF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26AC-0AA5-4B77-8C8E-74201104418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EB502-1190-4879-88AC-6E8913AD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24556-1FD8-4B58-B84B-B6824F46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0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3BE58-3E90-4B65-A9B0-F4F42A57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45999-8F70-423F-B82B-742CDA0AD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85DAA-9DAC-45DC-A513-FF632822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26AC-0AA5-4B77-8C8E-74201104418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139A8-F533-4B6F-B60E-0FDF835C9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0BC4-FF01-4576-93E3-8289F85A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6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0A53-F59A-4C96-A3A4-63B0A978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FFE93-ED9D-4EF2-8E24-6C855F8C4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FE956-A7C1-4B9F-90B8-452F3617D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50D95-BC82-491E-AAC0-BFB71E71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26AC-0AA5-4B77-8C8E-74201104418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A3118-5BBA-47D7-868E-5A16ECD2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4DC73-1DD8-495C-ADF4-4B80EAAB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7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EEBB-9531-4328-81A6-FE0B70E76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9E640-1A00-4325-B0EE-74C2EB61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BC9FF-E68F-4EE5-851B-C42046239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631D4-B788-4AE1-84BD-79554253A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584C40-30EB-4D15-95B0-7DE98C07B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6E19F-1383-4166-BF8B-5DEB99F4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26AC-0AA5-4B77-8C8E-74201104418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71635D-2EF5-4331-8F46-76B48877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F750A-CC38-439A-94A0-9DAD0B13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9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D674A-26B3-40BE-B727-9A91B6B7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F74AA-89DD-4689-9719-BB142BF44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26AC-0AA5-4B77-8C8E-74201104418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EBFF6-DC6E-4C9F-9B51-FBD6FEE4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6B130-FC83-4085-AEBF-89DB8CD2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9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9F8B48-63EB-4A2A-BD19-8D401BA0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26AC-0AA5-4B77-8C8E-74201104418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2A2ED-527E-4A67-9975-B860C71F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04EE4-3E85-4DC7-B8A6-E698138B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9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19591-5025-4035-A33E-42399FFE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22010-5CFE-42BE-864E-8798AD24B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6B972-2DD3-4A56-8D65-424EE4B51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9D46B-6398-4736-959A-E019C755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26AC-0AA5-4B77-8C8E-74201104418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6121C-6AFB-40A2-A923-CB421185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50CD7-A913-40E3-AE44-ADA55080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7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1B1D2-46A1-484A-B0AE-7CF5E419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504624-7E87-46AC-8516-F3351AFF7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E8EF3-0714-4F6A-8926-C51048B62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BDCFC-7C6E-4E1C-89B7-35250EC5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26AC-0AA5-4B77-8C8E-74201104418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573B9-3B32-4093-B9B4-C08D025F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F6ADE-BA11-43E8-AC0E-7C7A80E2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0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D73F39-8EEF-47B7-A069-82B7E008C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C32EE-292C-43A5-93FD-3F444610B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ABC01-CF7B-480E-A880-35A550CC5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226AC-0AA5-4B77-8C8E-74201104418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07F67-C1FD-431C-AC5D-F439223F3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81E2D-B871-4DD3-8AA5-85181F478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2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6B7266-AC7B-4EA8-BBBE-626F5B0A301E}"/>
              </a:ext>
            </a:extLst>
          </p:cNvPr>
          <p:cNvSpPr txBox="1"/>
          <p:nvPr/>
        </p:nvSpPr>
        <p:spPr>
          <a:xfrm>
            <a:off x="1444485" y="2088080"/>
            <a:ext cx="816996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30505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CÁC EM ĐẾN VỚI TIẾT HỌC MÔN HÓA 8 NGÀY HÔM NAY</a:t>
            </a:r>
            <a:endParaRPr lang="en-US" sz="4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D5EAAF-0E70-46BF-B909-B00DC6341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4881294"/>
              </p:ext>
            </p:extLst>
          </p:nvPr>
        </p:nvGraphicFramePr>
        <p:xfrm>
          <a:off x="728869" y="450322"/>
          <a:ext cx="10721009" cy="98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1009">
                  <a:extLst>
                    <a:ext uri="{9D8B030D-6E8A-4147-A177-3AD203B41FA5}">
                      <a16:colId xmlns:a16="http://schemas.microsoft.com/office/drawing/2014/main" val="3385608600"/>
                    </a:ext>
                  </a:extLst>
                </a:gridCol>
              </a:tblGrid>
              <a:tr h="984885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  <a:endParaRPr lang="en-US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370369042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D21AC2-B1E1-4217-9840-5FD1E6E70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732377"/>
              </p:ext>
            </p:extLst>
          </p:nvPr>
        </p:nvGraphicFramePr>
        <p:xfrm>
          <a:off x="815009" y="1828553"/>
          <a:ext cx="9727096" cy="755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7096">
                  <a:extLst>
                    <a:ext uri="{9D8B030D-6E8A-4147-A177-3AD203B41FA5}">
                      <a16:colId xmlns:a16="http://schemas.microsoft.com/office/drawing/2014/main" val="3385608600"/>
                    </a:ext>
                  </a:extLst>
                </a:gridCol>
              </a:tblGrid>
              <a:tr h="75537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r>
                        <a:rPr lang="en-US" sz="320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2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chữa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37036904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B633E4-7BA5-4D9F-8197-1235E7AF22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149819"/>
              </p:ext>
            </p:extLst>
          </p:nvPr>
        </p:nvGraphicFramePr>
        <p:xfrm>
          <a:off x="689114" y="2603805"/>
          <a:ext cx="9727096" cy="755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7096">
                  <a:extLst>
                    <a:ext uri="{9D8B030D-6E8A-4147-A177-3AD203B41FA5}">
                      <a16:colId xmlns:a16="http://schemas.microsoft.com/office/drawing/2014/main" val="3385608600"/>
                    </a:ext>
                  </a:extLst>
                </a:gridCol>
              </a:tblGrid>
              <a:tr h="75537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3703690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92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F8FC2C-FA52-4568-A183-18911C5F1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463014"/>
              </p:ext>
            </p:extLst>
          </p:nvPr>
        </p:nvGraphicFramePr>
        <p:xfrm>
          <a:off x="821634" y="738251"/>
          <a:ext cx="9594575" cy="98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94575">
                  <a:extLst>
                    <a:ext uri="{9D8B030D-6E8A-4147-A177-3AD203B41FA5}">
                      <a16:colId xmlns:a16="http://schemas.microsoft.com/office/drawing/2014/main" val="4111639734"/>
                    </a:ext>
                  </a:extLst>
                </a:gridCol>
              </a:tblGrid>
              <a:tr h="661276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Hóa học có vai trò như thế nào trong cuộc sống chúng ta?</a:t>
                      </a:r>
                      <a:r>
                        <a:rPr lang="vi-VN" sz="3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14723729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D8E287-1847-4370-910A-F975060648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6729224"/>
              </p:ext>
            </p:extLst>
          </p:nvPr>
        </p:nvGraphicFramePr>
        <p:xfrm>
          <a:off x="838200" y="1957449"/>
          <a:ext cx="10515600" cy="1472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1210187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,….</a:t>
                      </a:r>
                      <a:endParaRPr lang="en-US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227550618"/>
                  </a:ext>
                </a:extLst>
              </a:tr>
            </a:tbl>
          </a:graphicData>
        </a:graphic>
      </p:graphicFrame>
      <p:pic>
        <p:nvPicPr>
          <p:cNvPr id="6" name="Picture 8" descr="moving_pencil">
            <a:extLst>
              <a:ext uri="{FF2B5EF4-FFF2-40B4-BE49-F238E27FC236}">
                <a16:creationId xmlns:a16="http://schemas.microsoft.com/office/drawing/2014/main" id="{5D17145C-0591-4C1B-B3FF-88ECB51C2E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127" y="618837"/>
            <a:ext cx="914400" cy="9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02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42F812-9343-40AA-85FD-7EE66B0BE1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404119"/>
              </p:ext>
            </p:extLst>
          </p:nvPr>
        </p:nvGraphicFramePr>
        <p:xfrm>
          <a:off x="821635" y="597679"/>
          <a:ext cx="10532165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2165">
                  <a:extLst>
                    <a:ext uri="{9D8B030D-6E8A-4147-A177-3AD203B41FA5}">
                      <a16:colId xmlns:a16="http://schemas.microsoft.com/office/drawing/2014/main" val="1616316419"/>
                    </a:ext>
                  </a:extLst>
                </a:gridCol>
              </a:tblGrid>
              <a:tr h="35647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1165376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10E4EB-3B4C-456C-BF2E-A5252E5606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404845"/>
              </p:ext>
            </p:extLst>
          </p:nvPr>
        </p:nvGraphicFramePr>
        <p:xfrm>
          <a:off x="838200" y="1339802"/>
          <a:ext cx="10515600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31785556"/>
                    </a:ext>
                  </a:extLst>
                </a:gridCol>
              </a:tblGrid>
              <a:tr h="497205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Khi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10158139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5AD3430-7DE2-4888-8F0F-D761A25A2BAF}"/>
              </a:ext>
            </a:extLst>
          </p:cNvPr>
          <p:cNvSpPr txBox="1"/>
          <p:nvPr/>
        </p:nvSpPr>
        <p:spPr>
          <a:xfrm>
            <a:off x="967409" y="1975438"/>
            <a:ext cx="96475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Thu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2B2EF9-DBA7-4430-A394-88AC2A235CCC}"/>
              </a:ext>
            </a:extLst>
          </p:cNvPr>
          <p:cNvSpPr txBox="1"/>
          <p:nvPr/>
        </p:nvSpPr>
        <p:spPr>
          <a:xfrm>
            <a:off x="1033670" y="3433175"/>
            <a:ext cx="95813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E73A78-68FB-43EB-8BE9-E0BE2EE7BB87}"/>
              </a:ext>
            </a:extLst>
          </p:cNvPr>
          <p:cNvSpPr txBox="1"/>
          <p:nvPr/>
        </p:nvSpPr>
        <p:spPr>
          <a:xfrm>
            <a:off x="1033670" y="4493351"/>
            <a:ext cx="95813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 fontAlgn="t">
              <a:spcBef>
                <a:spcPts val="0"/>
              </a:spcBef>
              <a:spcAft>
                <a:spcPts val="0"/>
              </a:spcAft>
            </a:pP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471A62-2282-4BE8-B912-F8B0D957873C}"/>
              </a:ext>
            </a:extLst>
          </p:cNvPr>
          <p:cNvSpPr txBox="1"/>
          <p:nvPr/>
        </p:nvSpPr>
        <p:spPr>
          <a:xfrm>
            <a:off x="1073428" y="5580031"/>
            <a:ext cx="9647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 fontAlgn="t">
              <a:spcBef>
                <a:spcPts val="0"/>
              </a:spcBef>
              <a:spcAft>
                <a:spcPts val="0"/>
              </a:spcAft>
            </a:pP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3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CAA44E-ADB8-422A-BA3B-B71A558BF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271580"/>
              </p:ext>
            </p:extLst>
          </p:nvPr>
        </p:nvGraphicFramePr>
        <p:xfrm>
          <a:off x="821635" y="597679"/>
          <a:ext cx="10532165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2165">
                  <a:extLst>
                    <a:ext uri="{9D8B030D-6E8A-4147-A177-3AD203B41FA5}">
                      <a16:colId xmlns:a16="http://schemas.microsoft.com/office/drawing/2014/main" val="1616316419"/>
                    </a:ext>
                  </a:extLst>
                </a:gridCol>
              </a:tblGrid>
              <a:tr h="35647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116537679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13C0DD-A259-4A5F-98C9-B9E03D4E9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065160"/>
              </p:ext>
            </p:extLst>
          </p:nvPr>
        </p:nvGraphicFramePr>
        <p:xfrm>
          <a:off x="838200" y="1339802"/>
          <a:ext cx="10515600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31785556"/>
                    </a:ext>
                  </a:extLst>
                </a:gridCol>
              </a:tblGrid>
              <a:tr h="497205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Khi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101581395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E239137-C518-45AA-A5AE-51A009D62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4577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3790E1-B706-4279-9EBF-0708A85DAA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259328"/>
              </p:ext>
            </p:extLst>
          </p:nvPr>
        </p:nvGraphicFramePr>
        <p:xfrm>
          <a:off x="838200" y="2016855"/>
          <a:ext cx="11049000" cy="1960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9000">
                  <a:extLst>
                    <a:ext uri="{9D8B030D-6E8A-4147-A177-3AD203B41FA5}">
                      <a16:colId xmlns:a16="http://schemas.microsoft.com/office/drawing/2014/main" val="21829085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Thu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tin.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3794218151"/>
                  </a:ext>
                </a:extLst>
              </a:tr>
            </a:tbl>
          </a:graphicData>
        </a:graphic>
      </p:graphicFrame>
      <p:pic>
        <p:nvPicPr>
          <p:cNvPr id="7" name="Picture 8" descr="moving_pencil">
            <a:extLst>
              <a:ext uri="{FF2B5EF4-FFF2-40B4-BE49-F238E27FC236}">
                <a16:creationId xmlns:a16="http://schemas.microsoft.com/office/drawing/2014/main" id="{37DA8F99-852F-4041-B1F7-0CEF4CEFF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875" y="62246"/>
            <a:ext cx="914400" cy="9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0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ACE79A-9562-4D24-A91F-ECA93FDCF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205932"/>
              </p:ext>
            </p:extLst>
          </p:nvPr>
        </p:nvGraphicFramePr>
        <p:xfrm>
          <a:off x="980661" y="318906"/>
          <a:ext cx="8139447" cy="994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9447">
                  <a:extLst>
                    <a:ext uri="{9D8B030D-6E8A-4147-A177-3AD203B41FA5}">
                      <a16:colId xmlns:a16="http://schemas.microsoft.com/office/drawing/2014/main" val="2537504697"/>
                    </a:ext>
                  </a:extLst>
                </a:gridCol>
              </a:tblGrid>
              <a:tr h="271990">
                <a:tc>
                  <a:txBody>
                    <a:bodyPr/>
                    <a:lstStyle/>
                    <a:p>
                      <a:pPr marL="457200" marR="0" indent="-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vi-VN" sz="3200" u="none" strike="noStrike" dirty="0">
                          <a:effectLst/>
                          <a:latin typeface="+mj-lt"/>
                        </a:rPr>
                        <a:t>Phương pháp để học tốt môn</a:t>
                      </a:r>
                      <a:r>
                        <a:rPr lang="en-US" sz="3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u="none" strike="noStrike" dirty="0">
                        <a:effectLst/>
                        <a:latin typeface="+mj-lt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1066047362"/>
                  </a:ext>
                </a:extLst>
              </a:tr>
              <a:tr h="271990">
                <a:tc>
                  <a:txBody>
                    <a:bodyPr/>
                    <a:lstStyle/>
                    <a:p>
                      <a:pPr marL="0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vi-VN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248871874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ADCDC5-3D36-4729-B57D-77CB36E49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957754"/>
              </p:ext>
            </p:extLst>
          </p:nvPr>
        </p:nvGraphicFramePr>
        <p:xfrm>
          <a:off x="980661" y="1050463"/>
          <a:ext cx="8667739" cy="984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67739">
                  <a:extLst>
                    <a:ext uri="{9D8B030D-6E8A-4147-A177-3AD203B41FA5}">
                      <a16:colId xmlns:a16="http://schemas.microsoft.com/office/drawing/2014/main" val="375551000"/>
                    </a:ext>
                  </a:extLst>
                </a:gridCol>
              </a:tblGrid>
              <a:tr h="95426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u="none" strike="noStrike" dirty="0">
                          <a:effectLst/>
                          <a:latin typeface="+mj-lt"/>
                        </a:rPr>
                        <a:t> + Biết làm thí nghiệm, biết quan sát hiện tượng.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u="none" strike="noStrike" dirty="0">
                          <a:effectLst/>
                          <a:latin typeface="+mj-lt"/>
                        </a:rPr>
                        <a:t> </a:t>
                      </a:r>
                      <a:endParaRPr lang="vi-VN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14300" marR="114300" marT="8659" marB="0"/>
                </a:tc>
                <a:extLst>
                  <a:ext uri="{0D108BD9-81ED-4DB2-BD59-A6C34878D82A}">
                    <a16:rowId xmlns:a16="http://schemas.microsoft.com/office/drawing/2014/main" val="277239107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03245E62-D7BB-44AE-8259-C217DE1EB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41" y="3624263"/>
            <a:ext cx="61092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9B9598-C935-4E5C-B31C-05EAA3C20B2D}"/>
              </a:ext>
            </a:extLst>
          </p:cNvPr>
          <p:cNvSpPr txBox="1"/>
          <p:nvPr/>
        </p:nvSpPr>
        <p:spPr>
          <a:xfrm>
            <a:off x="1160965" y="4962773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61A6540-487D-4A3E-BEF5-757AB2CC1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546321"/>
              </p:ext>
            </p:extLst>
          </p:nvPr>
        </p:nvGraphicFramePr>
        <p:xfrm>
          <a:off x="980661" y="1701066"/>
          <a:ext cx="8667739" cy="984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67739">
                  <a:extLst>
                    <a:ext uri="{9D8B030D-6E8A-4147-A177-3AD203B41FA5}">
                      <a16:colId xmlns:a16="http://schemas.microsoft.com/office/drawing/2014/main" val="375551000"/>
                    </a:ext>
                  </a:extLst>
                </a:gridCol>
              </a:tblGrid>
              <a:tr h="98401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u="none" strike="noStrike" dirty="0">
                          <a:effectLst/>
                          <a:latin typeface="+mj-lt"/>
                        </a:rPr>
                        <a:t> + Có hứng thú say mê, chủ động, chú ý rèn phương pháp tư duy, óc suy luận sáng tạo.</a:t>
                      </a:r>
                    </a:p>
                  </a:txBody>
                  <a:tcPr marL="114300" marR="114300" marT="8659" marB="0"/>
                </a:tc>
                <a:extLst>
                  <a:ext uri="{0D108BD9-81ED-4DB2-BD59-A6C34878D82A}">
                    <a16:rowId xmlns:a16="http://schemas.microsoft.com/office/drawing/2014/main" val="277239107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2FA0B13-C2FB-4322-8E38-005D9DF380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029641"/>
              </p:ext>
            </p:extLst>
          </p:nvPr>
        </p:nvGraphicFramePr>
        <p:xfrm>
          <a:off x="1105683" y="2907420"/>
          <a:ext cx="8880695" cy="729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80695">
                  <a:extLst>
                    <a:ext uri="{9D8B030D-6E8A-4147-A177-3AD203B41FA5}">
                      <a16:colId xmlns:a16="http://schemas.microsoft.com/office/drawing/2014/main" val="375551000"/>
                    </a:ext>
                  </a:extLst>
                </a:gridCol>
              </a:tblGrid>
              <a:tr h="729095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u="none" strike="noStrike" dirty="0">
                          <a:effectLst/>
                          <a:latin typeface="+mj-lt"/>
                        </a:rPr>
                        <a:t>+ Nhớ 1 cách có chọn lọc thông minh.</a:t>
                      </a:r>
                      <a:endParaRPr lang="vi-VN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14300" marR="114300" marT="8659" marB="0"/>
                </a:tc>
                <a:extLst>
                  <a:ext uri="{0D108BD9-81ED-4DB2-BD59-A6C34878D82A}">
                    <a16:rowId xmlns:a16="http://schemas.microsoft.com/office/drawing/2014/main" val="2772391075"/>
                  </a:ext>
                </a:extLst>
              </a:tr>
            </a:tbl>
          </a:graphicData>
        </a:graphic>
      </p:graphicFrame>
      <p:pic>
        <p:nvPicPr>
          <p:cNvPr id="9" name="Picture 8" descr="moving_pencil">
            <a:extLst>
              <a:ext uri="{FF2B5EF4-FFF2-40B4-BE49-F238E27FC236}">
                <a16:creationId xmlns:a16="http://schemas.microsoft.com/office/drawing/2014/main" id="{B24D89B5-639D-449C-9DD5-D00936B6D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127" y="618837"/>
            <a:ext cx="914400" cy="9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C7134EC4-410C-43B0-A85D-4DE6A0A45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41" y="4293518"/>
            <a:ext cx="61092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32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altLang="en-US" sz="32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4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528695E-F3A4-4282-A4D3-59F5A8357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194" y="2052412"/>
            <a:ext cx="920396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46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6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C24B11-26FB-4829-A06E-D0D116186272}"/>
              </a:ext>
            </a:extLst>
          </p:cNvPr>
          <p:cNvSpPr txBox="1"/>
          <p:nvPr/>
        </p:nvSpPr>
        <p:spPr>
          <a:xfrm>
            <a:off x="2193232" y="883806"/>
            <a:ext cx="837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huẩn bị: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B6307F4-2D9F-4F6A-BEBD-0E18AACE6E28}"/>
              </a:ext>
            </a:extLst>
          </p:cNvPr>
          <p:cNvSpPr txBox="1"/>
          <p:nvPr/>
        </p:nvSpPr>
        <p:spPr>
          <a:xfrm>
            <a:off x="2753135" y="1468581"/>
            <a:ext cx="768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Hóa học</a:t>
            </a:r>
            <a:r>
              <a:rPr lang="vi-VN" sz="3200" b="1" dirty="0">
                <a:latin typeface="+mj-lt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3A771FA-0698-4941-8019-72B029EB154C}"/>
              </a:ext>
            </a:extLst>
          </p:cNvPr>
          <p:cNvSpPr txBox="1"/>
          <p:nvPr/>
        </p:nvSpPr>
        <p:spPr>
          <a:xfrm>
            <a:off x="2753134" y="2053356"/>
            <a:ext cx="4756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- </a:t>
            </a:r>
            <a:r>
              <a:rPr lang="vi-VN" sz="3200" b="1" dirty="0" err="1">
                <a:latin typeface="+mj-lt"/>
              </a:rPr>
              <a:t>Vở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bài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học</a:t>
            </a:r>
            <a:r>
              <a:rPr lang="vi-VN" sz="3200" b="1" dirty="0">
                <a:latin typeface="+mj-lt"/>
              </a:rPr>
              <a:t>, </a:t>
            </a:r>
            <a:r>
              <a:rPr lang="vi-VN" sz="3200" b="1" dirty="0" err="1">
                <a:latin typeface="+mj-lt"/>
              </a:rPr>
              <a:t>vở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bài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tập</a:t>
            </a:r>
            <a:r>
              <a:rPr lang="vi-VN" sz="3200" b="1" dirty="0">
                <a:latin typeface="+mj-lt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87F476F-D06C-403A-B897-D71A933352A3}"/>
              </a:ext>
            </a:extLst>
          </p:cNvPr>
          <p:cNvSpPr txBox="1"/>
          <p:nvPr/>
        </p:nvSpPr>
        <p:spPr>
          <a:xfrm>
            <a:off x="2753134" y="2715963"/>
            <a:ext cx="880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latin typeface="+mj-lt"/>
              </a:rPr>
              <a:t>Bút, thước kẻ, máy 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vi-VN" sz="3200" b="1" dirty="0">
                <a:latin typeface="+mj-lt"/>
              </a:rPr>
              <a:t>.</a:t>
            </a: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CA3D1883-86B2-43A5-B7E8-5A8F1D389A2F}"/>
              </a:ext>
            </a:extLst>
          </p:cNvPr>
          <p:cNvSpPr txBox="1"/>
          <p:nvPr/>
        </p:nvSpPr>
        <p:spPr>
          <a:xfrm>
            <a:off x="2193232" y="3688324"/>
            <a:ext cx="8370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CD84F3-C858-4D86-B818-ABF3D08359E2}"/>
              </a:ext>
            </a:extLst>
          </p:cNvPr>
          <p:cNvSpPr txBox="1"/>
          <p:nvPr/>
        </p:nvSpPr>
        <p:spPr>
          <a:xfrm>
            <a:off x="1139687" y="2048975"/>
            <a:ext cx="86536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82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14BEDF-B8CB-4A92-91D1-3503F2F605EA}"/>
              </a:ext>
            </a:extLst>
          </p:cNvPr>
          <p:cNvSpPr txBox="1"/>
          <p:nvPr/>
        </p:nvSpPr>
        <p:spPr>
          <a:xfrm>
            <a:off x="3187148" y="27433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305050" algn="l"/>
              </a:tabLs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6 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D02D69-B608-49D7-8AEA-FE7139C0B911}"/>
              </a:ext>
            </a:extLst>
          </p:cNvPr>
          <p:cNvSpPr txBox="1"/>
          <p:nvPr/>
        </p:nvSpPr>
        <p:spPr>
          <a:xfrm>
            <a:off x="1364974" y="837550"/>
            <a:ext cx="8653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305050" algn="l"/>
              </a:tabLs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MỞ ĐẦU MÔN HÓA HỌC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50C79F-9941-4B0C-9FD8-8C4C65FBF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501549"/>
              </p:ext>
            </p:extLst>
          </p:nvPr>
        </p:nvGraphicFramePr>
        <p:xfrm>
          <a:off x="692428" y="1600364"/>
          <a:ext cx="3097696" cy="581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7696">
                  <a:extLst>
                    <a:ext uri="{9D8B030D-6E8A-4147-A177-3AD203B41FA5}">
                      <a16:colId xmlns:a16="http://schemas.microsoft.com/office/drawing/2014/main" val="694493960"/>
                    </a:ext>
                  </a:extLst>
                </a:gridCol>
              </a:tblGrid>
              <a:tr h="58176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fr-FR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fr-FR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fr-FR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 </a:t>
                      </a:r>
                      <a:r>
                        <a:rPr lang="fr-FR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fr-FR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3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1075271561"/>
                  </a:ext>
                </a:extLst>
              </a:tr>
            </a:tbl>
          </a:graphicData>
        </a:graphic>
      </p:graphicFrame>
      <p:pic>
        <p:nvPicPr>
          <p:cNvPr id="12" name="Picture 8" descr="moving_pencil">
            <a:extLst>
              <a:ext uri="{FF2B5EF4-FFF2-40B4-BE49-F238E27FC236}">
                <a16:creationId xmlns:a16="http://schemas.microsoft.com/office/drawing/2014/main" id="{DBCCE473-D821-4217-8BAE-2B7F4913A2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327" y="314037"/>
            <a:ext cx="914400" cy="9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09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t1s.io-NaOH + CuSO4-(480p) (1)">
            <a:hlinkClick r:id="" action="ppaction://media"/>
            <a:extLst>
              <a:ext uri="{FF2B5EF4-FFF2-40B4-BE49-F238E27FC236}">
                <a16:creationId xmlns:a16="http://schemas.microsoft.com/office/drawing/2014/main" id="{B6E2C13E-F237-447C-94F9-98785DD500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7956" y="2199681"/>
            <a:ext cx="7433227" cy="41779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7FD56A-A777-4837-BC2E-53FA177E68E4}"/>
              </a:ext>
            </a:extLst>
          </p:cNvPr>
          <p:cNvSpPr txBox="1"/>
          <p:nvPr/>
        </p:nvSpPr>
        <p:spPr>
          <a:xfrm>
            <a:off x="568220" y="668681"/>
            <a:ext cx="96674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-TN 1:Cho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Sodium hydroxide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NaOH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1ml dung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Copper(II) sulfate (CuSO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Quan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81D76C-8395-4007-93CE-BDC6A4151A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274018"/>
              </p:ext>
            </p:extLst>
          </p:nvPr>
        </p:nvGraphicFramePr>
        <p:xfrm>
          <a:off x="692428" y="140480"/>
          <a:ext cx="3170516" cy="581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0516">
                  <a:extLst>
                    <a:ext uri="{9D8B030D-6E8A-4147-A177-3AD203B41FA5}">
                      <a16:colId xmlns:a16="http://schemas.microsoft.com/office/drawing/2014/main" val="694493960"/>
                    </a:ext>
                  </a:extLst>
                </a:gridCol>
              </a:tblGrid>
              <a:tr h="58176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fr-FR" sz="3200" b="1" u="sng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fr-FR" sz="3200" b="1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b="1" u="sng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fr-FR" sz="3200" b="1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fr-FR" sz="32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1075271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2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AF3BB8-9794-4F58-BFAE-35808E9EA286}"/>
              </a:ext>
            </a:extLst>
          </p:cNvPr>
          <p:cNvSpPr txBox="1"/>
          <p:nvPr/>
        </p:nvSpPr>
        <p:spPr>
          <a:xfrm>
            <a:off x="1292087" y="306312"/>
            <a:ext cx="96674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-TN 2: Cho 1ml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Hydrochloric acid (HCl)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(Iron)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Quan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Fe+ HCl">
            <a:hlinkClick r:id="" action="ppaction://media"/>
            <a:extLst>
              <a:ext uri="{FF2B5EF4-FFF2-40B4-BE49-F238E27FC236}">
                <a16:creationId xmlns:a16="http://schemas.microsoft.com/office/drawing/2014/main" id="{B2EDA73A-ADE8-4005-8F93-6541F84554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1808" y="2047464"/>
            <a:ext cx="7381461" cy="426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7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36249A-5DBE-4C8D-9398-E28E09292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585051"/>
              </p:ext>
            </p:extLst>
          </p:nvPr>
        </p:nvGraphicFramePr>
        <p:xfrm>
          <a:off x="768627" y="219994"/>
          <a:ext cx="5579164" cy="581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9164">
                  <a:extLst>
                    <a:ext uri="{9D8B030D-6E8A-4147-A177-3AD203B41FA5}">
                      <a16:colId xmlns:a16="http://schemas.microsoft.com/office/drawing/2014/main" val="694493960"/>
                    </a:ext>
                  </a:extLst>
                </a:gridCol>
              </a:tblGrid>
              <a:tr h="58176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Quan </a:t>
                      </a:r>
                      <a:r>
                        <a:rPr lang="fr-FR" sz="3200" b="1" u="sng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fr-FR" sz="3200" b="1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b="1" u="sng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fr-FR" sz="3200" b="1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b="1" u="sng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fr-FR" sz="3200" b="1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fr-FR" sz="32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10752715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2E67247-E3B9-4548-85F8-4A3222B391DD}"/>
              </a:ext>
            </a:extLst>
          </p:cNvPr>
          <p:cNvSpPr txBox="1"/>
          <p:nvPr/>
        </p:nvSpPr>
        <p:spPr>
          <a:xfrm>
            <a:off x="781875" y="875507"/>
            <a:ext cx="10409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F0951F-0A5B-4DA1-BBCB-35C8E98D99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216937"/>
              </p:ext>
            </p:extLst>
          </p:nvPr>
        </p:nvGraphicFramePr>
        <p:xfrm>
          <a:off x="335739" y="1732513"/>
          <a:ext cx="10704442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04442">
                  <a:extLst>
                    <a:ext uri="{9D8B030D-6E8A-4147-A177-3AD203B41FA5}">
                      <a16:colId xmlns:a16="http://schemas.microsoft.com/office/drawing/2014/main" val="28950617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+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sủi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371383674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05A3711-6789-4F56-8A09-89BC6AFB49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710718"/>
              </p:ext>
            </p:extLst>
          </p:nvPr>
        </p:nvGraphicFramePr>
        <p:xfrm>
          <a:off x="477357" y="2591081"/>
          <a:ext cx="10714384" cy="531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14384">
                  <a:extLst>
                    <a:ext uri="{9D8B030D-6E8A-4147-A177-3AD203B41FA5}">
                      <a16:colId xmlns:a16="http://schemas.microsoft.com/office/drawing/2014/main" val="2895061793"/>
                    </a:ext>
                  </a:extLst>
                </a:gridCol>
              </a:tblGrid>
              <a:tr h="531666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3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371383674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ACFB2C-F668-49A0-BD5B-A4EA9AE52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144340"/>
              </p:ext>
            </p:extLst>
          </p:nvPr>
        </p:nvGraphicFramePr>
        <p:xfrm>
          <a:off x="487299" y="3432807"/>
          <a:ext cx="10704442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04442">
                  <a:extLst>
                    <a:ext uri="{9D8B030D-6E8A-4147-A177-3AD203B41FA5}">
                      <a16:colId xmlns:a16="http://schemas.microsoft.com/office/drawing/2014/main" val="28950617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3713836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90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oving_pencil">
            <a:extLst>
              <a:ext uri="{FF2B5EF4-FFF2-40B4-BE49-F238E27FC236}">
                <a16:creationId xmlns:a16="http://schemas.microsoft.com/office/drawing/2014/main" id="{8C5A2062-0344-4726-95F3-1BEA434370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327" y="314037"/>
            <a:ext cx="914400" cy="9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69CB30-5867-437E-A87A-07F53620F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3680327"/>
              </p:ext>
            </p:extLst>
          </p:nvPr>
        </p:nvGraphicFramePr>
        <p:xfrm>
          <a:off x="781876" y="416377"/>
          <a:ext cx="4302176" cy="581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2176">
                  <a:extLst>
                    <a:ext uri="{9D8B030D-6E8A-4147-A177-3AD203B41FA5}">
                      <a16:colId xmlns:a16="http://schemas.microsoft.com/office/drawing/2014/main" val="694493960"/>
                    </a:ext>
                  </a:extLst>
                </a:gridCol>
              </a:tblGrid>
              <a:tr h="58176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fr-FR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fr-FR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fr-FR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 </a:t>
                      </a:r>
                      <a:r>
                        <a:rPr lang="fr-FR" sz="3200" b="1" u="sng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fr-FR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3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107527156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A6A80EB-93B1-48E2-9B06-A757377F3F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879548"/>
              </p:ext>
            </p:extLst>
          </p:nvPr>
        </p:nvGraphicFramePr>
        <p:xfrm>
          <a:off x="972213" y="1077406"/>
          <a:ext cx="9639300" cy="98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39300">
                  <a:extLst>
                    <a:ext uri="{9D8B030D-6E8A-4147-A177-3AD203B41FA5}">
                      <a16:colId xmlns:a16="http://schemas.microsoft.com/office/drawing/2014/main" val="3385608600"/>
                    </a:ext>
                  </a:extLst>
                </a:gridCol>
              </a:tblGrid>
              <a:tr h="47646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3703690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6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1FCED8-B0C6-4C07-8453-ADC9FB740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406907"/>
              </p:ext>
            </p:extLst>
          </p:nvPr>
        </p:nvGraphicFramePr>
        <p:xfrm>
          <a:off x="635670" y="451906"/>
          <a:ext cx="9594575" cy="98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94575">
                  <a:extLst>
                    <a:ext uri="{9D8B030D-6E8A-4147-A177-3AD203B41FA5}">
                      <a16:colId xmlns:a16="http://schemas.microsoft.com/office/drawing/2014/main" val="4111639734"/>
                    </a:ext>
                  </a:extLst>
                </a:gridCol>
              </a:tblGrid>
              <a:tr h="661276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Hóa học có vai trò như thế nào trong cuộc sống chúng ta?</a:t>
                      </a:r>
                      <a:r>
                        <a:rPr lang="vi-VN" sz="3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14723729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F78965-C9AB-481A-8141-DBD13F48C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8040"/>
              </p:ext>
            </p:extLst>
          </p:nvPr>
        </p:nvGraphicFramePr>
        <p:xfrm>
          <a:off x="768626" y="1868311"/>
          <a:ext cx="10363200" cy="98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63200">
                  <a:extLst>
                    <a:ext uri="{9D8B030D-6E8A-4147-A177-3AD203B41FA5}">
                      <a16:colId xmlns:a16="http://schemas.microsoft.com/office/drawing/2014/main" val="3385608600"/>
                    </a:ext>
                  </a:extLst>
                </a:gridCol>
              </a:tblGrid>
              <a:tr h="984885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3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370369042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3BA6DE-16B0-4DF0-BC1D-DB6015D21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966054"/>
              </p:ext>
            </p:extLst>
          </p:nvPr>
        </p:nvGraphicFramePr>
        <p:xfrm>
          <a:off x="768627" y="4035037"/>
          <a:ext cx="10078284" cy="98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78284">
                  <a:extLst>
                    <a:ext uri="{9D8B030D-6E8A-4147-A177-3AD203B41FA5}">
                      <a16:colId xmlns:a16="http://schemas.microsoft.com/office/drawing/2014/main" val="3385608600"/>
                    </a:ext>
                  </a:extLst>
                </a:gridCol>
              </a:tblGrid>
              <a:tr h="894767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3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370369042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F139BD-D5BC-4410-AA12-1795CAE58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331188"/>
              </p:ext>
            </p:extLst>
          </p:nvPr>
        </p:nvGraphicFramePr>
        <p:xfrm>
          <a:off x="728869" y="3094139"/>
          <a:ext cx="9727096" cy="755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7096">
                  <a:extLst>
                    <a:ext uri="{9D8B030D-6E8A-4147-A177-3AD203B41FA5}">
                      <a16:colId xmlns:a16="http://schemas.microsoft.com/office/drawing/2014/main" val="3385608600"/>
                    </a:ext>
                  </a:extLst>
                </a:gridCol>
              </a:tblGrid>
              <a:tr h="75537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r>
                        <a:rPr lang="en-US" sz="320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2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Nồi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chảo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đĩa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dép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370369042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8C45A8E-736F-4226-9083-1F3CBEB45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315015"/>
              </p:ext>
            </p:extLst>
          </p:nvPr>
        </p:nvGraphicFramePr>
        <p:xfrm>
          <a:off x="794479" y="5207857"/>
          <a:ext cx="9747626" cy="98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7626">
                  <a:extLst>
                    <a:ext uri="{9D8B030D-6E8A-4147-A177-3AD203B41FA5}">
                      <a16:colId xmlns:a16="http://schemas.microsoft.com/office/drawing/2014/main" val="3385608600"/>
                    </a:ext>
                  </a:extLst>
                </a:gridCol>
              </a:tblGrid>
              <a:tr h="946185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r>
                        <a:rPr lang="en-US" sz="320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2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/>
                </a:tc>
                <a:extLst>
                  <a:ext uri="{0D108BD9-81ED-4DB2-BD59-A6C34878D82A}">
                    <a16:rowId xmlns:a16="http://schemas.microsoft.com/office/drawing/2014/main" val="3703690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57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808</Words>
  <Application>Microsoft Office PowerPoint</Application>
  <PresentationFormat>Màn hình rộng</PresentationFormat>
  <Paragraphs>53</Paragraphs>
  <Slides>15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Doan Thanh Dai</dc:creator>
  <cp:lastModifiedBy>Tri Nguyen</cp:lastModifiedBy>
  <cp:revision>28</cp:revision>
  <dcterms:created xsi:type="dcterms:W3CDTF">2021-08-29T02:34:42Z</dcterms:created>
  <dcterms:modified xsi:type="dcterms:W3CDTF">2021-09-06T03:01:47Z</dcterms:modified>
</cp:coreProperties>
</file>